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6BC75AF-4B16-471A-BD43-DD57D95F7A3D}">
  <a:tblStyle styleId="{B6BC75AF-4B16-471A-BD43-DD57D95F7A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nces.ed.gov/ccd/files.asp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5c6feb3a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05c6feb3a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4649c2723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4649c2723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4649c2723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4649c2723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4649c2723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4649c2723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966a2c77377e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966a2c77377e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4649c272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4649c272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04649c27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04649c27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https://nces.ed.gov/ccd/files.asp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5c6feb3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5c6feb3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5c6feb3a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5c6feb3a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04649c2723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04649c2723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4649c2723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4649c2723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4649c2723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4649c2723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4649c2723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4649c2723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The </a:t>
            </a:r>
            <a:r>
              <a:rPr lang="en"/>
              <a:t>Analysis Of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School Data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Ethan Liu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57600"/>
            <a:ext cx="8839204" cy="3828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3044"/>
            <a:ext cx="4572001" cy="429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423057"/>
            <a:ext cx="4572001" cy="4297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301" y="154599"/>
            <a:ext cx="5641400" cy="48343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4"/>
          <p:cNvSpPr txBox="1"/>
          <p:nvPr/>
        </p:nvSpPr>
        <p:spPr>
          <a:xfrm>
            <a:off x="3491700" y="2063850"/>
            <a:ext cx="2160600" cy="101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Is it possible to construct a linear regression model?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not possible to construct a linear regression model</a:t>
            </a:r>
            <a:endParaRPr/>
          </a:p>
        </p:txBody>
      </p:sp>
      <p:sp>
        <p:nvSpPr>
          <p:cNvPr id="126" name="Google Shape;12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data points are not equally weighted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data has a very wide spread, and should linear regression be applied, it will not have a strong correlation.</a:t>
            </a:r>
            <a:endParaRPr/>
          </a:p>
        </p:txBody>
      </p:sp>
      <p:pic>
        <p:nvPicPr>
          <p:cNvPr id="127" name="Google Shape;1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4275" y="2251175"/>
            <a:ext cx="3135452" cy="268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Information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Public schools in the US is generally handled by local communities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Funded by federal, state and local governments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Average number of schools per district: 6.79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Standard deviation of 17.3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Data of 13032 school districts used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12978 in the continental 48 states and DC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adopted: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NCES Common Core of Data (CCD),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Non-fiscal year 2019-2020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School district level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Contains statistics per school district by race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NCE</a:t>
            </a:r>
            <a:r>
              <a:rPr lang="en"/>
              <a:t>S Education Demographic and Geographic Estimates (EDGE)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School year 2019-2020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School district level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Geographical features</a:t>
            </a:r>
            <a:r>
              <a:rPr lang="en"/>
              <a:t> of a school district: longitude, latitude, land area covered by school district.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Information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825" y="1152475"/>
            <a:ext cx="7572352" cy="33314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488700" y="4618625"/>
            <a:ext cx="816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colors are only</a:t>
            </a:r>
            <a:r>
              <a:rPr lang="en"/>
              <a:t> meant to distinguish between states!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Information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825" y="1152464"/>
            <a:ext cx="7572352" cy="3634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Racial Composition</a:t>
            </a:r>
            <a:endParaRPr/>
          </a:p>
        </p:txBody>
      </p:sp>
      <p:graphicFrame>
        <p:nvGraphicFramePr>
          <p:cNvPr id="88" name="Google Shape;88;p18"/>
          <p:cNvGraphicFramePr/>
          <p:nvPr/>
        </p:nvGraphicFramePr>
        <p:xfrm>
          <a:off x="1499625" y="1346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{B6BC75AF-4B16-471A-BD43-DD57D95F7A3D}</a:tableStyleId>
              </a:tblPr>
              <a:tblGrid>
                <a:gridCol w="3723250"/>
                <a:gridCol w="1200275"/>
                <a:gridCol w="1221225"/>
              </a:tblGrid>
              <a:tr h="4679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Race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Percentage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American Indian or Alaska Native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480023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0.95%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Asian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2691285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5.31%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Black or African American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7596346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15.00%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Hispanic/Latino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13990590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27.62%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Native Hawaiian or Other Pacific Islander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185022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0.37%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Two or more races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2187659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4.32%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2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White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23520110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46.44%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38100" marB="38100" marR="47625" marL="47625">
                    <a:lnL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A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525" y="484513"/>
            <a:ext cx="8348948" cy="4174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525" y="351540"/>
            <a:ext cx="8348948" cy="4174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350" y="161040"/>
            <a:ext cx="8265276" cy="4821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